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03" r:id="rId6"/>
    <p:sldId id="304" r:id="rId7"/>
    <p:sldId id="305" r:id="rId8"/>
    <p:sldId id="306" r:id="rId9"/>
    <p:sldId id="308" r:id="rId10"/>
    <p:sldId id="309" r:id="rId11"/>
    <p:sldId id="307" r:id="rId12"/>
    <p:sldId id="310" r:id="rId13"/>
    <p:sldId id="275" r:id="rId14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0F363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EC10E-C867-4A5D-B92B-7A8D789775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CF6ED-6BF4-4697-A3E2-EDB0E9E8729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CF6ED-6BF4-4697-A3E2-EDB0E9E872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系&amp;学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2ABF0-C6D3-452C-AB4F-AA1534DA3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6B1C-7E47-4B2D-A3DB-485B54748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2ABF0-C6D3-452C-AB4F-AA1534DA3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6B1C-7E47-4B2D-A3DB-485B54748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2ABF0-C6D3-452C-AB4F-AA1534DA3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6B1C-7E47-4B2D-A3DB-485B54748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2ABF0-C6D3-452C-AB4F-AA1534DA3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6B1C-7E47-4B2D-A3DB-485B54748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2ABF0-C6D3-452C-AB4F-AA1534DA3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6B1C-7E47-4B2D-A3DB-485B54748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2ABF0-C6D3-452C-AB4F-AA1534DA3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6B1C-7E47-4B2D-A3DB-485B54748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2ABF0-C6D3-452C-AB4F-AA1534DA3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6B1C-7E47-4B2D-A3DB-485B54748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2ABF0-C6D3-452C-AB4F-AA1534DA3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6B1C-7E47-4B2D-A3DB-485B54748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2ABF0-C6D3-452C-AB4F-AA1534DA3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6B1C-7E47-4B2D-A3DB-485B54748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2ABF0-C6D3-452C-AB4F-AA1534DA3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6B1C-7E47-4B2D-A3DB-485B54748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2ABF0-C6D3-452C-AB4F-AA1534DA3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6B1C-7E47-4B2D-A3DB-485B54748F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0" y="0"/>
            <a:ext cx="6296297" cy="84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2ABF0-C6D3-452C-AB4F-AA1534DA3F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46B1C-7E47-4B2D-A3DB-485B54748FCD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38885" r="23088" b="37934"/>
          <a:stretch>
            <a:fillRect/>
          </a:stretch>
        </p:blipFill>
        <p:spPr>
          <a:xfrm>
            <a:off x="9387840" y="0"/>
            <a:ext cx="2725783" cy="83448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6" t="38323" r="4180" b="29087"/>
          <a:stretch>
            <a:fillRect/>
          </a:stretch>
        </p:blipFill>
        <p:spPr>
          <a:xfrm>
            <a:off x="6296297" y="2"/>
            <a:ext cx="3169920" cy="844730"/>
          </a:xfrm>
          <a:prstGeom prst="rect">
            <a:avLst/>
          </a:prstGeom>
          <a:noFill/>
        </p:spPr>
      </p:pic>
      <p:cxnSp>
        <p:nvCxnSpPr>
          <p:cNvPr id="16" name="直接连接符 15"/>
          <p:cNvCxnSpPr/>
          <p:nvPr/>
        </p:nvCxnSpPr>
        <p:spPr>
          <a:xfrm>
            <a:off x="0" y="844731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8377" y="905691"/>
            <a:ext cx="12035246" cy="588699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2148988"/>
            <a:ext cx="12192000" cy="240030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/>
              </a:solidFill>
            </a:endParaRPr>
          </a:p>
        </p:txBody>
      </p:sp>
      <p:sp>
        <p:nvSpPr>
          <p:cNvPr id="10" name="文本框 14"/>
          <p:cNvSpPr txBox="1"/>
          <p:nvPr/>
        </p:nvSpPr>
        <p:spPr>
          <a:xfrm>
            <a:off x="125095" y="2460271"/>
            <a:ext cx="121920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MATLAB-based </a:t>
            </a:r>
            <a:r>
              <a:rPr lang="en-US" altLang="zh-CN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Picture Scanning Tool</a:t>
            </a:r>
            <a:endParaRPr lang="en-US" altLang="zh-CN" sz="6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316344" y="5344509"/>
            <a:ext cx="170561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dirty="0">
                <a:solidFill>
                  <a:srgbClr val="0F36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成员：</a:t>
            </a:r>
            <a:r>
              <a:rPr lang="zh-CN" altLang="en-US" dirty="0">
                <a:solidFill>
                  <a:srgbClr val="0F36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李志颖</a:t>
            </a:r>
            <a:endParaRPr lang="zh-CN" altLang="en-US" dirty="0">
              <a:solidFill>
                <a:srgbClr val="0F36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6514398" y="5344509"/>
            <a:ext cx="297434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F36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2024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8110" y="152400"/>
            <a:ext cx="53428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Discussion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5750" y="1146175"/>
            <a:ext cx="11619865" cy="5556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扫描软件的必要性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现代社会，文档扫描已成为日常生活中的一项基本需求，尤其是在工作和学习中，电子化文档的使用变得越来越普及。在如今的信息时代，文档扫描不仅仅是对纸质文件的数字化，更是高效工作和信息流通的重要工具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传统图像处理技术的局限性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尽管传统的图像处理方法（如灰度化、二值化、边缘检测等）能够处理扫描文档的基本需求，但它们在许多复杂情况下仍然存在一些局限性：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去除噪声和摩尔纹的困难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文档褶皱和透视变形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图像清晰度不足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未来改进方向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fontAlgn="auto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随着深度学习技术的快速发展，许多先进的扫描软件开始结合深度学习算法，极大地提升了扫描文档的效果。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深度学习通过卷积神经网络（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CNN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）自动识别并去除扫描文档中的摩尔纹，恢复更清晰的图像。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利用生成对抗网络（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GAN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）修复图像，去除褶皱和透视失真，实现自动矫正。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高清晰度扫描：通过超分辨率算法（如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SRCNN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），深度学习可以提高低分辨率图像的清晰度和细节。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buFont typeface="Arial" panose="020B0604020202020204" pitchFamily="34" charset="0"/>
              <a:buNone/>
            </a:pP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148988"/>
            <a:ext cx="12192000" cy="240030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/>
              </a:solidFill>
            </a:endParaRPr>
          </a:p>
        </p:txBody>
      </p:sp>
      <p:sp>
        <p:nvSpPr>
          <p:cNvPr id="10" name="文本框 14"/>
          <p:cNvSpPr txBox="1"/>
          <p:nvPr/>
        </p:nvSpPr>
        <p:spPr>
          <a:xfrm>
            <a:off x="0" y="2729511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6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664975" y="4818527"/>
            <a:ext cx="94361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李志颖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6482029" y="4818527"/>
            <a:ext cx="297434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F36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2024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9699" y="152400"/>
            <a:ext cx="48101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8435340" y="1501140"/>
            <a:ext cx="2259330" cy="19951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" y="1334135"/>
            <a:ext cx="6687820" cy="5086350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>
            <a:off x="3219450" y="3794125"/>
            <a:ext cx="69024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456170" y="3890010"/>
            <a:ext cx="4217670" cy="25304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随着数字化办公的普及，文档扫描软件成为工作和学习的重要工具。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用户需要高效、便捷地将纸质文档转换为数字文档。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通过复现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扫描全能王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的功能，掌握关键技术：图像矫正，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边缘识别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3985" y="152400"/>
            <a:ext cx="48101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 D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esign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2935" y="1252855"/>
            <a:ext cx="8655050" cy="51454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11020" y="4500245"/>
            <a:ext cx="2099310" cy="196532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11020" y="1176655"/>
            <a:ext cx="2099310" cy="320230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267835" y="1176655"/>
            <a:ext cx="5942965" cy="528955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1437005" y="2340610"/>
            <a:ext cx="431165" cy="248920"/>
          </a:xfrm>
          <a:prstGeom prst="straightConnector1">
            <a:avLst/>
          </a:prstGeom>
          <a:ln w="28575">
            <a:solidFill>
              <a:srgbClr val="C55A1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1398905" y="5361940"/>
            <a:ext cx="494030" cy="25654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10074275" y="3287395"/>
            <a:ext cx="473710" cy="28321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33985" y="2062480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功能区</a:t>
            </a:r>
            <a:endParaRPr lang="zh-CN" altLang="en-US" sz="2000" b="1">
              <a:solidFill>
                <a:schemeClr val="accent2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3985" y="5467350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</a:rPr>
              <a:t>文件区</a:t>
            </a:r>
            <a:endParaRPr lang="zh-CN" altLang="en-US" sz="2000" b="1">
              <a:solidFill>
                <a:srgbClr val="00206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59085" y="3735070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6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展示区</a:t>
            </a:r>
            <a:endParaRPr lang="zh-CN" altLang="en-US" sz="2000" b="1">
              <a:solidFill>
                <a:schemeClr val="accent6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53999" y="152400"/>
            <a:ext cx="48101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utline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35885" y="1295400"/>
            <a:ext cx="1127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导入图片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98040" y="2465705"/>
            <a:ext cx="217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图片处理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98040" y="4744720"/>
            <a:ext cx="217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图片扫描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98040" y="6159500"/>
            <a:ext cx="217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OCR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4343400" y="1663065"/>
            <a:ext cx="309880" cy="1795780"/>
          </a:xfrm>
          <a:prstGeom prst="leftBrac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341620" y="1405890"/>
            <a:ext cx="1207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图片旋转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41620" y="2340610"/>
            <a:ext cx="1118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图片翻转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33365" y="3275330"/>
            <a:ext cx="121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图片缩放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左大括号 10"/>
          <p:cNvSpPr/>
          <p:nvPr/>
        </p:nvSpPr>
        <p:spPr>
          <a:xfrm>
            <a:off x="4342765" y="3896995"/>
            <a:ext cx="309880" cy="2102485"/>
          </a:xfrm>
          <a:prstGeom prst="leftBrac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341620" y="3742690"/>
            <a:ext cx="1207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边缘检测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33365" y="4805680"/>
            <a:ext cx="1207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透射矫正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03520" y="5791200"/>
            <a:ext cx="1118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滤镜选择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2630" y="1350645"/>
            <a:ext cx="2169795" cy="218567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265" y="3820160"/>
            <a:ext cx="2169160" cy="2179320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>
          <a:xfrm>
            <a:off x="2453640" y="1295400"/>
            <a:ext cx="1492250" cy="367665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2453005" y="2446020"/>
            <a:ext cx="1492250" cy="367665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2453640" y="4744720"/>
            <a:ext cx="1492250" cy="367665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453640" y="6159500"/>
            <a:ext cx="1492250" cy="367665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3119755" y="1774190"/>
            <a:ext cx="154940" cy="56197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3119755" y="3198495"/>
            <a:ext cx="154940" cy="120650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3119755" y="5273040"/>
            <a:ext cx="154940" cy="72644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8110" y="152400"/>
            <a:ext cx="53428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unction - Image Process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055" y="3689985"/>
            <a:ext cx="3082290" cy="1751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20000"/>
              </a:lnSpc>
            </a:pP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图片旋转</a:t>
            </a:r>
            <a:endParaRPr lang="zh-CN" altLang="en-US" b="1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顺时针旋转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rotate=imrotate(im,-90);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逆时针旋转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rotate=imrotate(im,-90);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6060" y="1029335"/>
            <a:ext cx="3082290" cy="1751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20000"/>
              </a:lnSpc>
            </a:pP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翻转</a:t>
            </a:r>
            <a:endParaRPr lang="zh-CN" altLang="en-US" b="1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上下翻转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vertical = flip(im,1);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左右翻转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	    horizontal = flip(im,2);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10" y="1029335"/>
            <a:ext cx="3446145" cy="21215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345" y="3308985"/>
            <a:ext cx="2273300" cy="3230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820" y="888365"/>
            <a:ext cx="3783330" cy="22809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06060" y="3621405"/>
            <a:ext cx="3576320" cy="3080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20000"/>
              </a:lnSpc>
            </a:pP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缩放</a:t>
            </a:r>
            <a:endParaRPr lang="zh-CN" altLang="en-US" b="1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缩小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   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                S = imresize(im, 0.25, 'nearest'); 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缩小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50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% 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		         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 = imresize(im, 0.5, 'nearest'); </a:t>
            </a:r>
            <a:endParaRPr lang="en-US" altLang="zh-CN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放大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倍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		         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 = imresize(im, 2, 'nearest'); 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放大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倍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		         </a:t>
            </a:r>
            <a:r>
              <a:rPr lang="en-US" altLang="zh-CN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 = imresize(im, 4, 'nearest'); 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0480" y="4880610"/>
            <a:ext cx="2876550" cy="1543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480" y="3434715"/>
            <a:ext cx="2876550" cy="15144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43050" y="3150870"/>
            <a:ext cx="9518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黑体" panose="02010609060101010101" charset="-122"/>
                <a:ea typeface="黑体" panose="02010609060101010101" charset="-122"/>
              </a:rPr>
              <a:t>原始图像</a:t>
            </a:r>
            <a:endParaRPr lang="zh-CN" altLang="en-US" sz="14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27870" y="3128010"/>
            <a:ext cx="9518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黑体" panose="02010609060101010101" charset="-122"/>
                <a:ea typeface="黑体" panose="02010609060101010101" charset="-122"/>
              </a:rPr>
              <a:t>左右翻转</a:t>
            </a:r>
            <a:endParaRPr lang="zh-CN" altLang="en-US" sz="14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75355" y="6481445"/>
            <a:ext cx="10966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黑体" panose="02010609060101010101" charset="-122"/>
                <a:ea typeface="黑体" panose="02010609060101010101" charset="-122"/>
              </a:rPr>
              <a:t>顺时针旋转</a:t>
            </a:r>
            <a:endParaRPr lang="zh-CN" altLang="en-US" sz="14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471660" y="6481445"/>
            <a:ext cx="17748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缩小</a:t>
            </a:r>
            <a:r>
              <a:rPr lang="en-US" altLang="zh-CN" sz="1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25% / </a:t>
            </a:r>
            <a:r>
              <a:rPr lang="zh-CN" altLang="en-US" sz="1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放大</a:t>
            </a:r>
            <a:r>
              <a:rPr lang="en-US" altLang="zh-CN" sz="1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1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倍</a:t>
            </a:r>
            <a:endParaRPr lang="zh-CN" altLang="en-US" sz="1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8110" y="152400"/>
            <a:ext cx="53428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unction - Image Scan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200" y="1086485"/>
            <a:ext cx="4277995" cy="558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20000"/>
              </a:lnSpc>
            </a:pP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边缘检测</a:t>
            </a:r>
            <a:endParaRPr lang="zh-CN" altLang="en-US" b="1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边缘是指图像中灰度值变化显著的区域。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当梯度幅值超过一定阈值时，该点被认为是边缘点。</a:t>
            </a:r>
            <a:endParaRPr lang="zh-CN" altLang="en-US" sz="160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图像平滑（降噪）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indent="45720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边缘检测前必须进行平滑处理，以减少噪声干扰。常见方法包括：高斯滤波，中值滤波，双边滤波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等。</a:t>
            </a:r>
            <a:endParaRPr lang="zh-CN" altLang="en-US" sz="160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边缘检测算子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indent="45720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边缘检测常用的算子基于一阶或二阶导数：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Sobel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算子，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Prewitt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算子等。</a:t>
            </a:r>
            <a:endParaRPr lang="zh-CN" altLang="en-US" sz="160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60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60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60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60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边缘连接与提取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indent="45720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[B, L] = bwboundaries(edges, 'noholes');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2860" y="1205865"/>
            <a:ext cx="6921500" cy="4978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60" y="1206500"/>
            <a:ext cx="3683000" cy="608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55" y="4882515"/>
            <a:ext cx="3270885" cy="9429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914005" y="6313170"/>
            <a:ext cx="1299210" cy="310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 b="1">
                <a:latin typeface="黑体" panose="02010609060101010101" charset="-122"/>
                <a:ea typeface="黑体" panose="02010609060101010101" charset="-122"/>
              </a:rPr>
              <a:t>边缘检测流程</a:t>
            </a:r>
            <a:endParaRPr lang="zh-CN" altLang="en-US" sz="14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8110" y="152400"/>
            <a:ext cx="53428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unction - Image Scan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200" y="1297940"/>
            <a:ext cx="4926965" cy="5107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20000"/>
              </a:lnSpc>
            </a:pP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透射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矫正</a:t>
            </a:r>
            <a:endParaRPr lang="zh-CN" altLang="en-US" b="1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透视变换是一种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投影变换（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Projective Transformation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），通过仿射变换和透视矩阵实现两组平面点之间的映射。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点的匹配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计算透视变换矩阵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indent="45720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根据原始点和目标点，使用算法求解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3</a:t>
            </a:r>
            <a:r>
              <a:rPr lang="en-US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×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的透视变换矩阵</a:t>
            </a:r>
            <a:r>
              <a:rPr lang="en-US" altLang="zh-CN" sz="1600" i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𝐻</a:t>
            </a:r>
            <a:endParaRPr lang="en-US" altLang="zh-CN" sz="16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图像变换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indent="45720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利用透视变换矩阵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 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𝐻，对每个像素点重新映射坐标位置，并生成校正后的图像。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33385" y="6250305"/>
            <a:ext cx="1463675" cy="332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 b="1">
                <a:latin typeface="黑体" panose="02010609060101010101" charset="-122"/>
                <a:ea typeface="黑体" panose="02010609060101010101" charset="-122"/>
              </a:rPr>
              <a:t>透射矫正原理</a:t>
            </a:r>
            <a:r>
              <a:rPr lang="zh-CN" altLang="en-US" sz="1400" b="1">
                <a:latin typeface="黑体" panose="02010609060101010101" charset="-122"/>
                <a:ea typeface="黑体" panose="02010609060101010101" charset="-122"/>
              </a:rPr>
              <a:t>图</a:t>
            </a:r>
            <a:endParaRPr lang="zh-CN" altLang="en-US" sz="14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3410" y="2846070"/>
            <a:ext cx="6143625" cy="34042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820" y="1093470"/>
            <a:ext cx="2360930" cy="13881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405" y="1092835"/>
            <a:ext cx="2827655" cy="13976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" y="3345180"/>
            <a:ext cx="4314825" cy="5905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65" y="4823460"/>
            <a:ext cx="4867275" cy="3143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80" y="6120130"/>
            <a:ext cx="5086350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8110" y="152400"/>
            <a:ext cx="53428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unction - Image Scan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9740" y="1507490"/>
            <a:ext cx="4815840" cy="4900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auto">
              <a:lnSpc>
                <a:spcPct val="130000"/>
              </a:lnSpc>
            </a:pP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滤镜选择</a:t>
            </a: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灰度化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将彩色图像转换为灰度图像，仅保留亮度信息，去除色彩信息。</a:t>
            </a:r>
            <a:endParaRPr lang="zh-CN" altLang="en-US" sz="160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lvl="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黑白化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lvl="0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将灰度图像转换为黑白图像，通过自适应阈值判断每个像素属于前景还是背景。</a:t>
            </a:r>
            <a:endParaRPr lang="zh-CN" altLang="en-US" sz="160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lvl="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增亮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lvl="0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通过调整图像的亮度级别，使图像整体更明亮。</a:t>
            </a:r>
            <a:endParaRPr lang="zh-CN" altLang="en-US" sz="160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lvl="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增强并锐化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lvl="0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对图像进行对比度增强，使图像的亮暗部分分布更加清晰。通过锐化操作提高图像的边缘清晰度。</a:t>
            </a:r>
            <a:endParaRPr lang="zh-CN" altLang="en-US" sz="160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1020" y="1353185"/>
            <a:ext cx="6200775" cy="487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89570" y="6250305"/>
            <a:ext cx="1463675" cy="332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黑体" panose="02010609060101010101" charset="-122"/>
                <a:ea typeface="黑体" panose="02010609060101010101" charset="-122"/>
              </a:rPr>
              <a:t>扫描</a:t>
            </a:r>
            <a:r>
              <a:rPr lang="zh-CN" altLang="en-US" sz="1400" b="1">
                <a:latin typeface="黑体" panose="02010609060101010101" charset="-122"/>
                <a:ea typeface="黑体" panose="02010609060101010101" charset="-122"/>
              </a:rPr>
              <a:t>结果图</a:t>
            </a:r>
            <a:endParaRPr lang="zh-CN" altLang="en-US" sz="14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8110" y="152400"/>
            <a:ext cx="53428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unction - OCR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0" y="1644015"/>
            <a:ext cx="3009265" cy="4282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45500" y="6022975"/>
            <a:ext cx="1463675" cy="332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OCR </a:t>
            </a:r>
            <a:r>
              <a:rPr lang="zh-CN" altLang="en-US" sz="1400" b="1">
                <a:latin typeface="黑体" panose="02010609060101010101" charset="-122"/>
                <a:ea typeface="黑体" panose="02010609060101010101" charset="-122"/>
              </a:rPr>
              <a:t>提取结果</a:t>
            </a:r>
            <a:endParaRPr lang="zh-CN" altLang="en-US" sz="14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129665"/>
            <a:ext cx="6092190" cy="47263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145" y="2197735"/>
            <a:ext cx="2152650" cy="30048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745" y="5926455"/>
            <a:ext cx="4953635" cy="4768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GY2Mzk4MDM2N2EwMGM3ZGZmYTczYzkyZjI0MDFjMDYifQ=="/>
</p:tagLst>
</file>

<file path=ppt/theme/theme1.xml><?xml version="1.0" encoding="utf-8"?>
<a:theme xmlns:a="http://schemas.openxmlformats.org/drawingml/2006/main" name="系和学校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系和学校</Template>
  <TotalTime>0</TotalTime>
  <Words>1671</Words>
  <Application>WPS 演示</Application>
  <PresentationFormat>宽屏</PresentationFormat>
  <Paragraphs>150</Paragraphs>
  <Slides>11</Slides>
  <Notes>4</Notes>
  <HiddenSlides>0</HiddenSlides>
  <MMClips>4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黑体</vt:lpstr>
      <vt:lpstr>Times New Roman</vt:lpstr>
      <vt:lpstr>等线</vt:lpstr>
      <vt:lpstr>Arial Unicode MS</vt:lpstr>
      <vt:lpstr>等线 Light</vt:lpstr>
      <vt:lpstr>BatangChe</vt:lpstr>
      <vt:lpstr>Segoe Print</vt:lpstr>
      <vt:lpstr>系和学校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震鹏 何</dc:creator>
  <cp:lastModifiedBy>李谨言</cp:lastModifiedBy>
  <cp:revision>42</cp:revision>
  <dcterms:created xsi:type="dcterms:W3CDTF">2023-12-01T11:14:00Z</dcterms:created>
  <dcterms:modified xsi:type="dcterms:W3CDTF">2024-12-20T08:22:34Z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14CE54F58BD74E6FB41DA8EFFC3EF73B_12</vt:lpwstr>
  </property>
  <property fmtid="{D5CDD505-2E9C-101B-9397-08002B2CF9AE}" pid="3" name="KSOProductBuildVer">
    <vt:lpwstr>2052-12.1.0.19302</vt:lpwstr>
  </property>
</Properties>
</file>